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376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Transforming data into actionable insights for sustainable business growth and customer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7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Moving Forward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90192"/>
            <a:ext cx="390691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churn analysis is a critical capability for sustainable business growth. By transforming data into actionable insights, organizations can proactively reduce customer loss and strengthen competitive positioning.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5285661"/>
            <a:ext cx="356675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"The key to retention is understanding why customers leave—and acting before they do."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285661"/>
            <a:ext cx="30480" cy="145161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7" name="Shape 4"/>
          <p:cNvSpPr/>
          <p:nvPr/>
        </p:nvSpPr>
        <p:spPr>
          <a:xfrm>
            <a:off x="10748129" y="2541270"/>
            <a:ext cx="3095982" cy="4175879"/>
          </a:xfrm>
          <a:prstGeom prst="roundRect">
            <a:avLst>
              <a:gd name="adj" fmla="val 6594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974943" y="2768084"/>
            <a:ext cx="2642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74943" y="3349228"/>
            <a:ext cx="2642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dashboard implementation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974943" y="4154329"/>
            <a:ext cx="2642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Approve retention budget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974943" y="4959429"/>
            <a:ext cx="2642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Launch pilot programs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974943" y="5764530"/>
            <a:ext cx="2642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Schedule quarterly reviews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32040"/>
            <a:ext cx="2250519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100024"/>
            <a:ext cx="197834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EXECUTIVE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549009"/>
            <a:ext cx="67798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Business Challenge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802023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churn directly impacts revenue stability and customer lifetime value. High churn rates signal dissatisfaction, poor customer experience, pricing challenges, or competitive pressure.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48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Reducing churn is significantly more cost-effective than acquiring new customers.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959096" y="3966448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5x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9983986" y="4998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Cost Difference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959096" y="557938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More expensive to acquire than retain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8698"/>
            <a:ext cx="7165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Analytical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72683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3740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demographics, service usage, contract types, and billing behavior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272683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5216962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59374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Structured querying to identify churn patterns and high-risk segments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272683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9640133" y="5446990"/>
            <a:ext cx="3273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Power BI Visualization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59374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dashboards for real-time insights and trend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3651"/>
            <a:ext cx="1844635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76366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709255"/>
            <a:ext cx="12850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FINDINGS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65860"/>
            <a:ext cx="6422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Critical Churn Drivers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214801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7" name="Shape 4"/>
          <p:cNvSpPr/>
          <p:nvPr/>
        </p:nvSpPr>
        <p:spPr>
          <a:xfrm>
            <a:off x="1020604" y="24416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628662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604" y="3348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Contract Length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383928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Month-to-month contracts show significantly higher churn rates compared to long-term commitments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8548" y="2214801"/>
            <a:ext cx="6408063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12" name="Shape 8"/>
          <p:cNvSpPr/>
          <p:nvPr/>
        </p:nvSpPr>
        <p:spPr>
          <a:xfrm>
            <a:off x="7655362" y="24416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628662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362" y="3348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 Engagement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655362" y="383928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with minimal service usage are strongly correlated with attrition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018723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17" name="Shape 12"/>
          <p:cNvSpPr/>
          <p:nvPr/>
        </p:nvSpPr>
        <p:spPr>
          <a:xfrm>
            <a:off x="1020604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32584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0604" y="6152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Pricing Sensitivity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020604" y="664321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Billing issues and price concerns increase likelihood of customer departure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428548" y="5018723"/>
            <a:ext cx="6408063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22" name="Shape 16"/>
          <p:cNvSpPr/>
          <p:nvPr/>
        </p:nvSpPr>
        <p:spPr>
          <a:xfrm>
            <a:off x="7655362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32584"/>
            <a:ext cx="306110" cy="30611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55362" y="6152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Onboarding Gap</a:t>
            </a:r>
            <a:endParaRPr lang="en-US" sz="2200" dirty="0"/>
          </a:p>
        </p:txBody>
      </p:sp>
      <p:sp>
        <p:nvSpPr>
          <p:cNvPr id="25" name="Text 18"/>
          <p:cNvSpPr/>
          <p:nvPr/>
        </p:nvSpPr>
        <p:spPr>
          <a:xfrm>
            <a:off x="7655362" y="664321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Early-stage customers churn without proper onboarding and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6578" y="449342"/>
            <a:ext cx="4957405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Churn by Contract Type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578" y="1286947"/>
            <a:ext cx="10337244" cy="5788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46578" y="7259598"/>
            <a:ext cx="10337244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Short-term contracts exhibit dramatically higher churn rates, highlighting the importance of long-term customer commitment strategies.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489" y="962620"/>
            <a:ext cx="6935033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89" y="1853922"/>
            <a:ext cx="963692" cy="1418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824" y="2046565"/>
            <a:ext cx="365164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Retention Programs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30824" y="2463403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personalized campaigns for high-risk customer segments identified through analytics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89" y="3272790"/>
            <a:ext cx="963692" cy="1418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824" y="3465433"/>
            <a:ext cx="241399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Contract Incentives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30824" y="3882271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compelling benefits for long-term contracts and bundled service packages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9" y="4691658"/>
            <a:ext cx="963692" cy="1418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824" y="4884301"/>
            <a:ext cx="273319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Onboarding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30824" y="5301139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proactive engagement initiatives during critical early customer stages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9" y="6110526"/>
            <a:ext cx="963692" cy="11563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824" y="6303169"/>
            <a:ext cx="271450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Monitoring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30824" y="6720007"/>
            <a:ext cx="663868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 churn dashboards for immediate intervention and prevention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11825"/>
            <a:ext cx="3769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Impact Potential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754999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25%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2004" y="992029"/>
            <a:ext cx="1701165" cy="1701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43807" y="28348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Increase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728442" y="3125391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Potential uplift from modest churn reduction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4754999" y="427077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40%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04" y="3561993"/>
            <a:ext cx="1701165" cy="17011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43807" y="54048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Cost Savings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728442" y="5695355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Lower acquisition expenses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4754999" y="684073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35%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04" y="6131957"/>
            <a:ext cx="1701165" cy="17011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43807" y="79748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LTV Growth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3728442" y="8265319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Improved customer lifetime value</a:t>
            </a:r>
            <a:endParaRPr lang="en-US" sz="850" dirty="0"/>
          </a:p>
        </p:txBody>
      </p:sp>
      <p:sp>
        <p:nvSpPr>
          <p:cNvPr id="15" name="Shape 10"/>
          <p:cNvSpPr/>
          <p:nvPr/>
        </p:nvSpPr>
        <p:spPr>
          <a:xfrm>
            <a:off x="7461052" y="963692"/>
            <a:ext cx="3448288" cy="1026200"/>
          </a:xfrm>
          <a:prstGeom prst="roundRect">
            <a:avLst>
              <a:gd name="adj" fmla="val 9947"/>
            </a:avLst>
          </a:prstGeom>
          <a:solidFill>
            <a:srgbClr val="CCE6D1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399" y="1128117"/>
            <a:ext cx="141684" cy="11334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29431" y="1105376"/>
            <a:ext cx="29665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Takeaway: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modest reduction in churn can result in substantial profitability improvements over time, directly increasing customer lifetime value and stabilizing revenue streams.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12919" y="1070372"/>
            <a:ext cx="2033945" cy="390287"/>
          </a:xfrm>
          <a:prstGeom prst="roundRect">
            <a:avLst>
              <a:gd name="adj" fmla="val 38299"/>
            </a:avLst>
          </a:prstGeom>
          <a:solidFill>
            <a:srgbClr val="DDEE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7459" y="1182529"/>
            <a:ext cx="165973" cy="165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6418" y="1132642"/>
            <a:ext cx="153590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IMPLEMENTATION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6212919" y="1543645"/>
            <a:ext cx="5286494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Execution Roadmap</a:t>
            </a:r>
            <a:endParaRPr lang="en-US" sz="4050" dirty="0"/>
          </a:p>
        </p:txBody>
      </p:sp>
      <p:sp>
        <p:nvSpPr>
          <p:cNvPr id="7" name="Shape 3"/>
          <p:cNvSpPr/>
          <p:nvPr/>
        </p:nvSpPr>
        <p:spPr>
          <a:xfrm>
            <a:off x="6446401" y="2503646"/>
            <a:ext cx="22860" cy="4655463"/>
          </a:xfrm>
          <a:prstGeom prst="roundRect">
            <a:avLst>
              <a:gd name="adj" fmla="val 817344"/>
            </a:avLst>
          </a:prstGeom>
          <a:solidFill>
            <a:srgbClr val="CED9CE"/>
          </a:solidFill>
          <a:ln/>
        </p:spPr>
      </p:sp>
      <p:sp>
        <p:nvSpPr>
          <p:cNvPr id="8" name="Shape 4"/>
          <p:cNvSpPr/>
          <p:nvPr/>
        </p:nvSpPr>
        <p:spPr>
          <a:xfrm>
            <a:off x="6657082" y="2725698"/>
            <a:ext cx="622697" cy="22860"/>
          </a:xfrm>
          <a:prstGeom prst="roundRect">
            <a:avLst>
              <a:gd name="adj" fmla="val 817344"/>
            </a:avLst>
          </a:prstGeom>
          <a:solidFill>
            <a:srgbClr val="CED9CE"/>
          </a:solidFill>
          <a:ln/>
        </p:spPr>
      </p:sp>
      <p:sp>
        <p:nvSpPr>
          <p:cNvPr id="9" name="Shape 5"/>
          <p:cNvSpPr/>
          <p:nvPr/>
        </p:nvSpPr>
        <p:spPr>
          <a:xfrm>
            <a:off x="6212860" y="2503646"/>
            <a:ext cx="467082" cy="467082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0" name="Text 6"/>
          <p:cNvSpPr/>
          <p:nvPr/>
        </p:nvSpPr>
        <p:spPr>
          <a:xfrm>
            <a:off x="6290667" y="2542520"/>
            <a:ext cx="311348" cy="389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7484388" y="2574965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1: Deploy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484388" y="3023949"/>
            <a:ext cx="641949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Launch churn monitoring dashboards across all business units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657082" y="3993356"/>
            <a:ext cx="622697" cy="22860"/>
          </a:xfrm>
          <a:prstGeom prst="roundRect">
            <a:avLst>
              <a:gd name="adj" fmla="val 817344"/>
            </a:avLst>
          </a:prstGeom>
          <a:solidFill>
            <a:srgbClr val="CED9CE"/>
          </a:solidFill>
          <a:ln/>
        </p:spPr>
      </p:sp>
      <p:sp>
        <p:nvSpPr>
          <p:cNvPr id="14" name="Shape 10"/>
          <p:cNvSpPr/>
          <p:nvPr/>
        </p:nvSpPr>
        <p:spPr>
          <a:xfrm>
            <a:off x="6212860" y="3771305"/>
            <a:ext cx="467082" cy="467082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5" name="Text 11"/>
          <p:cNvSpPr/>
          <p:nvPr/>
        </p:nvSpPr>
        <p:spPr>
          <a:xfrm>
            <a:off x="6290667" y="3810179"/>
            <a:ext cx="311348" cy="389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6" name="Text 12"/>
          <p:cNvSpPr/>
          <p:nvPr/>
        </p:nvSpPr>
        <p:spPr>
          <a:xfrm>
            <a:off x="7484388" y="3842623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2: Integrate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7484388" y="4291608"/>
            <a:ext cx="641949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insights with CRM and marketing platforms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657082" y="5261015"/>
            <a:ext cx="622697" cy="22860"/>
          </a:xfrm>
          <a:prstGeom prst="roundRect">
            <a:avLst>
              <a:gd name="adj" fmla="val 817344"/>
            </a:avLst>
          </a:prstGeom>
          <a:solidFill>
            <a:srgbClr val="CED9CE"/>
          </a:solidFill>
          <a:ln/>
        </p:spPr>
      </p:sp>
      <p:sp>
        <p:nvSpPr>
          <p:cNvPr id="19" name="Shape 15"/>
          <p:cNvSpPr/>
          <p:nvPr/>
        </p:nvSpPr>
        <p:spPr>
          <a:xfrm>
            <a:off x="6212860" y="5038963"/>
            <a:ext cx="467082" cy="467082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20" name="Text 16"/>
          <p:cNvSpPr/>
          <p:nvPr/>
        </p:nvSpPr>
        <p:spPr>
          <a:xfrm>
            <a:off x="6290667" y="5077837"/>
            <a:ext cx="311348" cy="389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21" name="Text 17"/>
          <p:cNvSpPr/>
          <p:nvPr/>
        </p:nvSpPr>
        <p:spPr>
          <a:xfrm>
            <a:off x="7484388" y="5110282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3: Execute</a:t>
            </a:r>
            <a:endParaRPr lang="en-US" sz="2000" dirty="0"/>
          </a:p>
        </p:txBody>
      </p:sp>
      <p:sp>
        <p:nvSpPr>
          <p:cNvPr id="22" name="Text 18"/>
          <p:cNvSpPr/>
          <p:nvPr/>
        </p:nvSpPr>
        <p:spPr>
          <a:xfrm>
            <a:off x="7484388" y="5559266"/>
            <a:ext cx="641949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Launch targeted retention campaigns and track performance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6657082" y="6528673"/>
            <a:ext cx="622697" cy="22860"/>
          </a:xfrm>
          <a:prstGeom prst="roundRect">
            <a:avLst>
              <a:gd name="adj" fmla="val 817344"/>
            </a:avLst>
          </a:prstGeom>
          <a:solidFill>
            <a:srgbClr val="CED9CE"/>
          </a:solidFill>
          <a:ln/>
        </p:spPr>
      </p:sp>
      <p:sp>
        <p:nvSpPr>
          <p:cNvPr id="24" name="Shape 20"/>
          <p:cNvSpPr/>
          <p:nvPr/>
        </p:nvSpPr>
        <p:spPr>
          <a:xfrm>
            <a:off x="6212860" y="6306622"/>
            <a:ext cx="467082" cy="467082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25" name="Text 21"/>
          <p:cNvSpPr/>
          <p:nvPr/>
        </p:nvSpPr>
        <p:spPr>
          <a:xfrm>
            <a:off x="6290667" y="6345495"/>
            <a:ext cx="311348" cy="389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450" dirty="0"/>
          </a:p>
        </p:txBody>
      </p:sp>
      <p:sp>
        <p:nvSpPr>
          <p:cNvPr id="26" name="Text 22"/>
          <p:cNvSpPr/>
          <p:nvPr/>
        </p:nvSpPr>
        <p:spPr>
          <a:xfrm>
            <a:off x="7484388" y="637794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4: Optimize</a:t>
            </a:r>
            <a:endParaRPr lang="en-US" sz="2000" dirty="0"/>
          </a:p>
        </p:txBody>
      </p:sp>
      <p:sp>
        <p:nvSpPr>
          <p:cNvPr id="27" name="Text 23"/>
          <p:cNvSpPr/>
          <p:nvPr/>
        </p:nvSpPr>
        <p:spPr>
          <a:xfrm>
            <a:off x="7484388" y="6826925"/>
            <a:ext cx="641949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Continuously refine strategies using data-driven feedback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7344"/>
            <a:ext cx="6701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Competitive Advantage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06285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706285"/>
            <a:ext cx="121920" cy="281951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1963579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Proactive Prevention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453997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at-risk customers before they leave, enabling timely intervention and personalized retention efforts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1706285"/>
            <a:ext cx="3664863" cy="2819519"/>
          </a:xfrm>
          <a:prstGeom prst="roundRect">
            <a:avLst>
              <a:gd name="adj" fmla="val 518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1706285"/>
            <a:ext cx="121920" cy="281951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1963579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2808327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 analytics into actionable strategies that strengthen customer relationships and loyalty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752618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752618"/>
            <a:ext cx="121920" cy="281951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009912"/>
            <a:ext cx="2850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Sustainable Growth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500330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long-term competitive positioning through improved satisfaction and reduced customer loss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2026-01-12T07:39:42Z</dcterms:created>
  <dcterms:modified xsi:type="dcterms:W3CDTF">2026-01-12T07:39:42Z</dcterms:modified>
</cp:coreProperties>
</file>